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4" r:id="rId3"/>
    <p:sldId id="2146847070" r:id="rId4"/>
    <p:sldId id="2146846795" r:id="rId5"/>
    <p:sldId id="2146847069" r:id="rId6"/>
    <p:sldId id="2146847078" r:id="rId7"/>
    <p:sldId id="2146847089" r:id="rId8"/>
    <p:sldId id="2146847054" r:id="rId9"/>
    <p:sldId id="21468470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/>
    <p:restoredTop sz="93817"/>
  </p:normalViewPr>
  <p:slideViewPr>
    <p:cSldViewPr snapToGrid="0" snapToObjects="1">
      <p:cViewPr varScale="1">
        <p:scale>
          <a:sx n="205" d="100"/>
          <a:sy n="205" d="100"/>
        </p:scale>
        <p:origin x="7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echzone.ibm.com/collection/platinum-demos-observability" TargetMode="Externa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ibm.ent.box.com/s/eogn2t43x23nk8ksyk236teqppe5d49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4.jp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3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4.jp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3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obi/current?topic=instana-monitoring-applications" TargetMode="External"/><Relationship Id="rId5" Type="http://schemas.openxmlformats.org/officeDocument/2006/relationships/hyperlink" Target="https://www.ibm.com/docs/en/obi/current?topic=setting-up-managing-instana" TargetMode="External"/><Relationship Id="rId4" Type="http://schemas.openxmlformats.org/officeDocument/2006/relationships/hyperlink" Target="https://www.ibm.com/docs/en/obi/current?topic=references-getting-started-instan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149BD815-5ED7-E965-C053-74F02E283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80114"/>
              </p:ext>
            </p:extLst>
          </p:nvPr>
        </p:nvGraphicFramePr>
        <p:xfrm>
          <a:off x="228665" y="692448"/>
          <a:ext cx="8705023" cy="3022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19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8483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Observability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web retail example to show how IBM Instana helps SREs and IT Operations teams quickly identify and resolve incidents in a microservices-based application.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Instana</a:t>
                      </a:r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(observability)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Dependency mapping; Intelligent alerting; Distributed tracing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Instana</a:t>
                      </a: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3.213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3"/>
                        </a:rPr>
                        <a:t>https://techzone.ibm.com/collection/platinum-demos-observability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https://ibm.ent.box.com/s/eogn2t43x23nk8ksyk236teqppe5d49e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7ABB1BD-B50B-1D70-D9C1-2DD114E26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86135" y="3636760"/>
            <a:ext cx="6344387" cy="135505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2B74D0-F512-B7A3-CC2C-8B7AA65BCFFC}"/>
              </a:ext>
            </a:extLst>
          </p:cNvPr>
          <p:cNvSpPr txBox="1"/>
          <p:nvPr/>
        </p:nvSpPr>
        <p:spPr>
          <a:xfrm>
            <a:off x="2085665" y="4754101"/>
            <a:ext cx="634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 err="1">
                <a:latin typeface="Arial" panose="020B0604020202020204" pitchFamily="34" charset="0"/>
                <a:cs typeface="Arial" panose="020B0604020202020204" pitchFamily="34" charset="0"/>
              </a:rPr>
              <a:t>Instana</a:t>
            </a:r>
            <a:endParaRPr lang="en-US" sz="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A586A7-7844-DF79-EFFE-6929ED85B13B}"/>
              </a:ext>
            </a:extLst>
          </p:cNvPr>
          <p:cNvGrpSpPr/>
          <p:nvPr/>
        </p:nvGrpSpPr>
        <p:grpSpPr>
          <a:xfrm>
            <a:off x="2205657" y="3733843"/>
            <a:ext cx="6105342" cy="1013565"/>
            <a:chOff x="2592085" y="3779931"/>
            <a:chExt cx="6105342" cy="10135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2D3AEDF-B641-758F-2FB6-F94C1C751109}"/>
                </a:ext>
              </a:extLst>
            </p:cNvPr>
            <p:cNvGrpSpPr/>
            <p:nvPr/>
          </p:nvGrpSpPr>
          <p:grpSpPr>
            <a:xfrm>
              <a:off x="4655966" y="3788087"/>
              <a:ext cx="1975104" cy="998716"/>
              <a:chOff x="4255980" y="3779931"/>
              <a:chExt cx="1975104" cy="998716"/>
            </a:xfrm>
          </p:grpSpPr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2941AA20-D1EF-8240-1FFE-DB4F18D75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255980" y="3779931"/>
                <a:ext cx="1975104" cy="9987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Intelligent alerting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91032F8-FF9E-370C-0DC8-ACCED97FDD74}"/>
                  </a:ext>
                </a:extLst>
              </p:cNvPr>
              <p:cNvGrpSpPr/>
              <p:nvPr/>
            </p:nvGrpSpPr>
            <p:grpSpPr>
              <a:xfrm>
                <a:off x="4344944" y="4214637"/>
                <a:ext cx="1797177" cy="371106"/>
                <a:chOff x="4451258" y="4214637"/>
                <a:chExt cx="1797177" cy="371106"/>
              </a:xfrm>
            </p:grpSpPr>
            <p:sp>
              <p:nvSpPr>
                <p:cNvPr id="23" name="Rectangle 3">
                  <a:extLst>
                    <a:ext uri="{FF2B5EF4-FFF2-40B4-BE49-F238E27FC236}">
                      <a16:creationId xmlns:a16="http://schemas.microsoft.com/office/drawing/2014/main" id="{C3BB6571-7851-78D1-CABA-454BCA916E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370611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Incident detection</a:t>
                  </a:r>
                </a:p>
              </p:txBody>
            </p:sp>
            <p:sp>
              <p:nvSpPr>
                <p:cNvPr id="25" name="Rectangle 3">
                  <a:extLst>
                    <a:ext uri="{FF2B5EF4-FFF2-40B4-BE49-F238E27FC236}">
                      <a16:creationId xmlns:a16="http://schemas.microsoft.com/office/drawing/2014/main" id="{0201CCD5-41C0-8382-16AD-471A3CE592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4451258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Event management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09BE599-39A1-8EB9-E50D-711C307C5517}"/>
                </a:ext>
              </a:extLst>
            </p:cNvPr>
            <p:cNvGrpSpPr/>
            <p:nvPr/>
          </p:nvGrpSpPr>
          <p:grpSpPr>
            <a:xfrm>
              <a:off x="6719847" y="3779931"/>
              <a:ext cx="1977580" cy="998716"/>
              <a:chOff x="6703371" y="3779931"/>
              <a:chExt cx="1977580" cy="998716"/>
            </a:xfrm>
          </p:grpSpPr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2D7C5442-9ECF-E86C-5717-4C2669BDA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703371" y="3779931"/>
                <a:ext cx="1977580" cy="9987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Distributed tracing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E8B76F-62E7-84C6-A356-79DB8B8CDD17}"/>
                  </a:ext>
                </a:extLst>
              </p:cNvPr>
              <p:cNvGrpSpPr/>
              <p:nvPr/>
            </p:nvGrpSpPr>
            <p:grpSpPr>
              <a:xfrm>
                <a:off x="6793573" y="4214637"/>
                <a:ext cx="1797177" cy="371106"/>
                <a:chOff x="4451258" y="4214637"/>
                <a:chExt cx="1797177" cy="371106"/>
              </a:xfrm>
            </p:grpSpPr>
            <p:sp>
              <p:nvSpPr>
                <p:cNvPr id="32" name="Rectangle 3">
                  <a:extLst>
                    <a:ext uri="{FF2B5EF4-FFF2-40B4-BE49-F238E27FC236}">
                      <a16:creationId xmlns:a16="http://schemas.microsoft.com/office/drawing/2014/main" id="{806BA295-F990-C683-33B5-6224E448A9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370611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Trace</a:t>
                  </a:r>
                  <a:b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analytics</a:t>
                  </a:r>
                </a:p>
              </p:txBody>
            </p:sp>
            <p:sp>
              <p:nvSpPr>
                <p:cNvPr id="33" name="Rectangle 3">
                  <a:extLst>
                    <a:ext uri="{FF2B5EF4-FFF2-40B4-BE49-F238E27FC236}">
                      <a16:creationId xmlns:a16="http://schemas.microsoft.com/office/drawing/2014/main" id="{F2F375CF-206A-15E0-8FC2-1BEDDEC325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4451258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Trace call visualization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4D1796-3C47-AE21-7F2D-04AE8ADCE75F}"/>
                </a:ext>
              </a:extLst>
            </p:cNvPr>
            <p:cNvGrpSpPr/>
            <p:nvPr/>
          </p:nvGrpSpPr>
          <p:grpSpPr>
            <a:xfrm>
              <a:off x="2592085" y="3794780"/>
              <a:ext cx="1975104" cy="998716"/>
              <a:chOff x="4255980" y="3779931"/>
              <a:chExt cx="1975104" cy="998716"/>
            </a:xfrm>
          </p:grpSpPr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D7DC826B-9320-FD3E-1D4C-DDA663887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255980" y="3779931"/>
                <a:ext cx="1975104" cy="9987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8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Dependency mapping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EA4E2C8-FEF6-647A-324D-C775545E1FDA}"/>
                  </a:ext>
                </a:extLst>
              </p:cNvPr>
              <p:cNvGrpSpPr/>
              <p:nvPr/>
            </p:nvGrpSpPr>
            <p:grpSpPr>
              <a:xfrm>
                <a:off x="4344944" y="4214637"/>
                <a:ext cx="1797177" cy="371106"/>
                <a:chOff x="4451258" y="4214637"/>
                <a:chExt cx="1797177" cy="371106"/>
              </a:xfrm>
            </p:grpSpPr>
            <p:sp>
              <p:nvSpPr>
                <p:cNvPr id="41" name="Rectangle 3">
                  <a:extLst>
                    <a:ext uri="{FF2B5EF4-FFF2-40B4-BE49-F238E27FC236}">
                      <a16:creationId xmlns:a16="http://schemas.microsoft.com/office/drawing/2014/main" id="{B2B872E5-C9CD-D056-8F33-E298F91A8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5370611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Application perspectives</a:t>
                  </a:r>
                </a:p>
              </p:txBody>
            </p:sp>
            <p:sp>
              <p:nvSpPr>
                <p:cNvPr id="42" name="Rectangle 3">
                  <a:extLst>
                    <a:ext uri="{FF2B5EF4-FFF2-40B4-BE49-F238E27FC236}">
                      <a16:creationId xmlns:a16="http://schemas.microsoft.com/office/drawing/2014/main" id="{A5867395-0AFA-58DE-7259-DB93B13BF2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4451258" y="4214637"/>
                  <a:ext cx="877824" cy="37110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Dynamic</a:t>
                  </a:r>
                  <a:b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graphing</a:t>
                  </a: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FBBE22A-387A-A94F-9539-98588C77C236}"/>
              </a:ext>
            </a:extLst>
          </p:cNvPr>
          <p:cNvSpPr txBox="1"/>
          <p:nvPr/>
        </p:nvSpPr>
        <p:spPr>
          <a:xfrm>
            <a:off x="2085664" y="3411050"/>
            <a:ext cx="63443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61433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lur&#10;&#10;Description automatically generated">
            <a:extLst>
              <a:ext uri="{FF2B5EF4-FFF2-40B4-BE49-F238E27FC236}">
                <a16:creationId xmlns:a16="http://schemas.microsoft.com/office/drawing/2014/main" id="{A42CA76D-10BE-38CF-9108-19C614A1012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2" name="Picture 3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2B30B55A-DD7C-9B0E-B775-E69678CFA1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4119832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14852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137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5779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988AD7-88A6-AC9E-B986-48812387CD0F}"/>
              </a:ext>
            </a:extLst>
          </p:cNvPr>
          <p:cNvGrpSpPr/>
          <p:nvPr/>
        </p:nvGrpSpPr>
        <p:grpSpPr>
          <a:xfrm>
            <a:off x="2602618" y="4272990"/>
            <a:ext cx="5739305" cy="483254"/>
            <a:chOff x="2602618" y="4173469"/>
            <a:chExt cx="5739305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90032F-438D-7B4D-92E0-87BE922C0E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62C80D-D612-5B40-84ED-64EB1151A7B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Dependency mapping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Intelligent alerting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Distributed tracing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47B45F-5D94-3D4C-9C4E-0DE755F9539D}"/>
              </a:ext>
            </a:extLst>
          </p:cNvPr>
          <p:cNvGrpSpPr/>
          <p:nvPr/>
        </p:nvGrpSpPr>
        <p:grpSpPr>
          <a:xfrm>
            <a:off x="1132684" y="1059764"/>
            <a:ext cx="6878633" cy="2911681"/>
            <a:chOff x="3364489" y="1024963"/>
            <a:chExt cx="5293879" cy="2911681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BAA4263E-AEB2-734F-A473-2CB2DD471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364489" y="1024963"/>
              <a:ext cx="3469405" cy="731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Stan’s Robot Shop uses Instana to continually monitor the performance of its microservices-based e-commerce application.</a:t>
              </a: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4717E9D-643D-B147-8BFE-08CC3B34C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188196" y="3205124"/>
              <a:ext cx="3470172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They bring the database back online and use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prove that the application is once again working as expected.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CA00DECB-EE27-CA47-B755-F834E7B2B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80293" y="2478841"/>
              <a:ext cx="3469405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IT Ops team uses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discover that the root cause of the problem is an abnormal termination of one of its databases.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also shows how the error propagated up the call stack.</a:t>
              </a:r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3852D8F4-9A7C-174B-823F-C4A9FDED8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72391" y="1752559"/>
              <a:ext cx="3469405" cy="7315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Instana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sends an alert indicating there is an increase in the number of erroneous calls on the application’s ‘Discount’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91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CED57069-C646-A5DF-3A0F-DC90F3CBB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E7A64F59-03EB-E135-FE86-0A4239C34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45A05-844D-F893-FC33-F7CF7AF9D940}"/>
              </a:ext>
            </a:extLst>
          </p:cNvPr>
          <p:cNvGrpSpPr/>
          <p:nvPr/>
        </p:nvGrpSpPr>
        <p:grpSpPr>
          <a:xfrm>
            <a:off x="1128697" y="904666"/>
            <a:ext cx="6886607" cy="3694945"/>
            <a:chOff x="1128697" y="941011"/>
            <a:chExt cx="6886607" cy="36949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1128697" y="945224"/>
              <a:ext cx="1828799" cy="1694237"/>
              <a:chOff x="-5328" y="3121514"/>
              <a:chExt cx="2337808" cy="1694237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-5328" y="3121514"/>
                <a:ext cx="2337808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Access the application’s performance metrics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-5325" y="3632637"/>
                <a:ext cx="2337110" cy="118311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Use </a:t>
                </a:r>
                <a:r>
                  <a:rPr lang="en-GB" altLang="ja-JP" sz="1200" kern="0" dirty="0" err="1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Instana</a:t>
                </a: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to access </a:t>
                </a:r>
                <a:r>
                  <a:rPr lang="en-GB" altLang="ja-JP" sz="1200" kern="0" dirty="0" err="1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RobotShop’s</a:t>
                </a: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alerts, events, and dependencies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3657599" y="943118"/>
              <a:ext cx="1828801" cy="1698449"/>
              <a:chOff x="2016283" y="1764942"/>
              <a:chExt cx="2337809" cy="1698449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16283" y="1764942"/>
                <a:ext cx="233780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Gather information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16284" y="2284489"/>
                <a:ext cx="2337808" cy="117890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Inspect auto-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correlated incident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details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6186504" y="941011"/>
              <a:ext cx="1828800" cy="1702662"/>
              <a:chOff x="3497729" y="1764942"/>
              <a:chExt cx="2181954" cy="1702662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497729" y="1764942"/>
                <a:ext cx="2181952" cy="52073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Understand the incident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497729" y="2292914"/>
                <a:ext cx="2181954" cy="117469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Debug the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incident by inspecting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calls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3062849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5591753" y="16055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AEA654-E50D-C92F-5753-E8E1A6EA46BB}"/>
                </a:ext>
              </a:extLst>
            </p:cNvPr>
            <p:cNvGrpSpPr/>
            <p:nvPr/>
          </p:nvGrpSpPr>
          <p:grpSpPr>
            <a:xfrm>
              <a:off x="2392229" y="2929596"/>
              <a:ext cx="1828800" cy="1706360"/>
              <a:chOff x="2392229" y="2651889"/>
              <a:chExt cx="1828800" cy="1706360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FEE4C56-419A-E84C-BBAB-05778920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392229" y="2651889"/>
                <a:ext cx="1828799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Repair the problem</a:t>
                </a:r>
              </a:p>
            </p:txBody>
          </p:sp>
          <p:sp>
            <p:nvSpPr>
              <p:cNvPr id="32" name="Rectangle 4">
                <a:extLst>
                  <a:ext uri="{FF2B5EF4-FFF2-40B4-BE49-F238E27FC236}">
                    <a16:creationId xmlns:a16="http://schemas.microsoft.com/office/drawing/2014/main" id="{152E9637-FC02-FF43-8151-2DF486594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392230" y="3178673"/>
                <a:ext cx="1828799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Confirm the</a:t>
                </a:r>
                <a:b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incident resolution</a:t>
                </a:r>
                <a:b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was successful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AC4646-41E3-B0A2-1484-80D26E752C35}"/>
                </a:ext>
              </a:extLst>
            </p:cNvPr>
            <p:cNvGrpSpPr/>
            <p:nvPr/>
          </p:nvGrpSpPr>
          <p:grpSpPr>
            <a:xfrm>
              <a:off x="4922970" y="2933215"/>
              <a:ext cx="1828801" cy="1699123"/>
              <a:chOff x="4922970" y="2647466"/>
              <a:chExt cx="1828801" cy="1699123"/>
            </a:xfrm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9B5082C3-5FFE-8849-8E57-27732AACE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922970" y="2647466"/>
                <a:ext cx="1828797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Examine the details</a:t>
                </a:r>
              </a:p>
            </p:txBody>
          </p:sp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975AEB0C-5251-D44E-9BAE-3A1C99610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922971" y="3167013"/>
                <a:ext cx="1828800" cy="1179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Drill down with</a:t>
                </a:r>
                <a:b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end-to-end traces</a:t>
                </a:r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B7F6E0F8-2A58-1547-AD9F-558CEFEA4F00}"/>
                </a:ext>
              </a:extLst>
            </p:cNvPr>
            <p:cNvSpPr/>
            <p:nvPr/>
          </p:nvSpPr>
          <p:spPr bwMode="auto">
            <a:xfrm flipH="1">
              <a:off x="4327301" y="3596033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175DF8-4AC4-2741-A6B4-AFD26636387B}"/>
                </a:ext>
              </a:extLst>
            </p:cNvPr>
            <p:cNvGrpSpPr/>
            <p:nvPr/>
          </p:nvGrpSpPr>
          <p:grpSpPr>
            <a:xfrm>
              <a:off x="6858040" y="3337110"/>
              <a:ext cx="643701" cy="632410"/>
              <a:chOff x="6674454" y="2969524"/>
              <a:chExt cx="643701" cy="632410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88DD8C47-FBC7-F84C-B7CF-1BE9FDC1A8D3}"/>
                  </a:ext>
                </a:extLst>
              </p:cNvPr>
              <p:cNvSpPr/>
              <p:nvPr/>
            </p:nvSpPr>
            <p:spPr bwMode="auto">
              <a:xfrm flipH="1">
                <a:off x="6674454" y="3228447"/>
                <a:ext cx="489397" cy="373487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bg2">
                    <a:lumMod val="9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EAC205-CCD9-2A40-8E6B-F4909499AF1B}"/>
                  </a:ext>
                </a:extLst>
              </p:cNvPr>
              <p:cNvSpPr/>
              <p:nvPr/>
            </p:nvSpPr>
            <p:spPr bwMode="auto">
              <a:xfrm>
                <a:off x="7135275" y="2969524"/>
                <a:ext cx="182880" cy="5486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blur&#10;&#10;Description automatically generated">
            <a:extLst>
              <a:ext uri="{FF2B5EF4-FFF2-40B4-BE49-F238E27FC236}">
                <a16:creationId xmlns:a16="http://schemas.microsoft.com/office/drawing/2014/main" id="{9A5C8C67-4CD7-0D11-B92B-22FAF8DBC85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9" name="Picture 28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D59AB38A-58B6-852D-3BC3-B08EF1CC27E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54063D-A07D-9A1E-8F76-23E2D155560D}"/>
              </a:ext>
            </a:extLst>
          </p:cNvPr>
          <p:cNvGrpSpPr/>
          <p:nvPr/>
        </p:nvGrpSpPr>
        <p:grpSpPr>
          <a:xfrm>
            <a:off x="749643" y="1486208"/>
            <a:ext cx="7644714" cy="2171084"/>
            <a:chOff x="832021" y="1264094"/>
            <a:chExt cx="7644714" cy="2171084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32021" y="1264094"/>
              <a:ext cx="7644714" cy="217108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140DE5-3E01-9E17-8D05-424DB3430BDD}"/>
                </a:ext>
              </a:extLst>
            </p:cNvPr>
            <p:cNvGrpSpPr/>
            <p:nvPr/>
          </p:nvGrpSpPr>
          <p:grpSpPr>
            <a:xfrm>
              <a:off x="1103711" y="1554537"/>
              <a:ext cx="7101335" cy="1590199"/>
              <a:chOff x="1080768" y="1556656"/>
              <a:chExt cx="7101335" cy="159019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E6B6574-DE69-19AF-1851-CA4B3D55ED4D}"/>
                  </a:ext>
                </a:extLst>
              </p:cNvPr>
              <p:cNvGrpSpPr/>
              <p:nvPr/>
            </p:nvGrpSpPr>
            <p:grpSpPr>
              <a:xfrm>
                <a:off x="3495620" y="1556877"/>
                <a:ext cx="2267712" cy="1589978"/>
                <a:chOff x="3497580" y="1556877"/>
                <a:chExt cx="2267712" cy="1589978"/>
              </a:xfrm>
            </p:grpSpPr>
            <p:sp>
              <p:nvSpPr>
                <p:cNvPr id="19" name="Rectangle 3">
                  <a:extLst>
                    <a:ext uri="{FF2B5EF4-FFF2-40B4-BE49-F238E27FC236}">
                      <a16:creationId xmlns:a16="http://schemas.microsoft.com/office/drawing/2014/main" id="{73F44035-9D10-7247-9529-2BEE7AA078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497580" y="1556877"/>
                  <a:ext cx="2267712" cy="158997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</a:t>
                  </a:r>
                  <a:b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alerting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D55C0D2-E77D-854F-8976-C1DEB6AB7678}"/>
                    </a:ext>
                  </a:extLst>
                </p:cNvPr>
                <p:cNvGrpSpPr/>
                <p:nvPr/>
              </p:nvGrpSpPr>
              <p:grpSpPr>
                <a:xfrm>
                  <a:off x="3595515" y="2333454"/>
                  <a:ext cx="2071843" cy="568320"/>
                  <a:chOff x="1113592" y="3870904"/>
                  <a:chExt cx="2071843" cy="568320"/>
                </a:xfrm>
              </p:grpSpPr>
              <p:sp>
                <p:nvSpPr>
                  <p:cNvPr id="20" name="Rectangle 3">
                    <a:extLst>
                      <a:ext uri="{FF2B5EF4-FFF2-40B4-BE49-F238E27FC236}">
                        <a16:creationId xmlns:a16="http://schemas.microsoft.com/office/drawing/2014/main" id="{7E9D7F50-8D03-E94B-9004-37FD023050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9"/>
                    </p:custDataLst>
                  </p:nvPr>
                </p:nvSpPr>
                <p:spPr bwMode="auto">
                  <a:xfrm>
                    <a:off x="2185078" y="3870904"/>
                    <a:ext cx="1000357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Incident detection</a:t>
                    </a:r>
                  </a:p>
                </p:txBody>
              </p:sp>
              <p:sp>
                <p:nvSpPr>
                  <p:cNvPr id="21" name="Rectangle 3">
                    <a:extLst>
                      <a:ext uri="{FF2B5EF4-FFF2-40B4-BE49-F238E27FC236}">
                        <a16:creationId xmlns:a16="http://schemas.microsoft.com/office/drawing/2014/main" id="{FFEDE4F3-FAA3-AB41-9463-1E765DE363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1113592" y="3870904"/>
                    <a:ext cx="1000358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Event management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102F0FA-10EE-11ED-3F31-D33DC503DE80}"/>
                  </a:ext>
                </a:extLst>
              </p:cNvPr>
              <p:cNvGrpSpPr/>
              <p:nvPr/>
            </p:nvGrpSpPr>
            <p:grpSpPr>
              <a:xfrm>
                <a:off x="1080768" y="1556657"/>
                <a:ext cx="2263793" cy="1590198"/>
                <a:chOff x="1080768" y="1556657"/>
                <a:chExt cx="2263793" cy="1590198"/>
              </a:xfrm>
            </p:grpSpPr>
            <p:sp>
              <p:nvSpPr>
                <p:cNvPr id="23" name="Rectangle 3">
                  <a:extLst>
                    <a:ext uri="{FF2B5EF4-FFF2-40B4-BE49-F238E27FC236}">
                      <a16:creationId xmlns:a16="http://schemas.microsoft.com/office/drawing/2014/main" id="{5FB19BC9-532E-9148-8FA8-32005DB6A0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1080768" y="1556657"/>
                  <a:ext cx="2263793" cy="159019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Dependency</a:t>
                  </a:r>
                  <a:b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mapping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41A2742B-9AFF-5F4A-8D3A-8E8726C5E703}"/>
                    </a:ext>
                  </a:extLst>
                </p:cNvPr>
                <p:cNvGrpSpPr/>
                <p:nvPr/>
              </p:nvGrpSpPr>
              <p:grpSpPr>
                <a:xfrm>
                  <a:off x="1176742" y="2333454"/>
                  <a:ext cx="2071844" cy="568320"/>
                  <a:chOff x="2385508" y="1920345"/>
                  <a:chExt cx="2071844" cy="568320"/>
                </a:xfrm>
              </p:grpSpPr>
              <p:sp>
                <p:nvSpPr>
                  <p:cNvPr id="24" name="Rectangle 3">
                    <a:extLst>
                      <a:ext uri="{FF2B5EF4-FFF2-40B4-BE49-F238E27FC236}">
                        <a16:creationId xmlns:a16="http://schemas.microsoft.com/office/drawing/2014/main" id="{E417BF05-2F03-2749-BA56-44BF41D60F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6"/>
                    </p:custDataLst>
                  </p:nvPr>
                </p:nvSpPr>
                <p:spPr bwMode="auto">
                  <a:xfrm>
                    <a:off x="3456994" y="1920345"/>
                    <a:ext cx="1000358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Application perspectives</a:t>
                    </a:r>
                  </a:p>
                </p:txBody>
              </p:sp>
              <p:sp>
                <p:nvSpPr>
                  <p:cNvPr id="25" name="Rectangle 3">
                    <a:extLst>
                      <a:ext uri="{FF2B5EF4-FFF2-40B4-BE49-F238E27FC236}">
                        <a16:creationId xmlns:a16="http://schemas.microsoft.com/office/drawing/2014/main" id="{DED22FEF-22FA-5747-A9D5-E4BCFAF87B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7"/>
                    </p:custDataLst>
                  </p:nvPr>
                </p:nvSpPr>
                <p:spPr bwMode="auto">
                  <a:xfrm>
                    <a:off x="2385508" y="1920345"/>
                    <a:ext cx="1000358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Dynamic graphing</a:t>
                    </a:r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DCDE599-EC39-9FF4-47E2-72537E57BECC}"/>
                  </a:ext>
                </a:extLst>
              </p:cNvPr>
              <p:cNvGrpSpPr/>
              <p:nvPr/>
            </p:nvGrpSpPr>
            <p:grpSpPr>
              <a:xfrm>
                <a:off x="5914391" y="1556656"/>
                <a:ext cx="2267712" cy="1589978"/>
                <a:chOff x="5914391" y="1556656"/>
                <a:chExt cx="2267712" cy="1589978"/>
              </a:xfrm>
            </p:grpSpPr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EFF1B789-DED8-2B4A-8926-B80605D2A3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914391" y="1556656"/>
                  <a:ext cx="2267712" cy="158997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anchor="t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br>
                    <a:rPr lang="en-US" sz="10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Full stack</a:t>
                  </a:r>
                  <a:b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tracing</a:t>
                  </a:r>
                  <a:endParaRPr lang="en-US" sz="11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CD31AB0-E54D-4F4A-8868-524082CFFCF1}"/>
                    </a:ext>
                  </a:extLst>
                </p:cNvPr>
                <p:cNvGrpSpPr/>
                <p:nvPr/>
              </p:nvGrpSpPr>
              <p:grpSpPr>
                <a:xfrm>
                  <a:off x="6012325" y="2333454"/>
                  <a:ext cx="2071844" cy="568320"/>
                  <a:chOff x="1113592" y="3870904"/>
                  <a:chExt cx="2071844" cy="568320"/>
                </a:xfrm>
              </p:grpSpPr>
              <p:sp>
                <p:nvSpPr>
                  <p:cNvPr id="39" name="Rectangle 3">
                    <a:extLst>
                      <a:ext uri="{FF2B5EF4-FFF2-40B4-BE49-F238E27FC236}">
                        <a16:creationId xmlns:a16="http://schemas.microsoft.com/office/drawing/2014/main" id="{8B7D1E53-15F6-4340-91D2-49F42903FD5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"/>
                    </p:custDataLst>
                  </p:nvPr>
                </p:nvSpPr>
                <p:spPr bwMode="auto">
                  <a:xfrm>
                    <a:off x="2185078" y="3870904"/>
                    <a:ext cx="1000358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Trace analytics</a:t>
                    </a:r>
                  </a:p>
                </p:txBody>
              </p:sp>
              <p:sp>
                <p:nvSpPr>
                  <p:cNvPr id="40" name="Rectangle 3">
                    <a:extLst>
                      <a:ext uri="{FF2B5EF4-FFF2-40B4-BE49-F238E27FC236}">
                        <a16:creationId xmlns:a16="http://schemas.microsoft.com/office/drawing/2014/main" id="{FF3B8B9B-D34C-A747-BBDF-DF245EF2A2D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4"/>
                    </p:custDataLst>
                  </p:nvPr>
                </p:nvSpPr>
                <p:spPr bwMode="auto">
                  <a:xfrm>
                    <a:off x="1113592" y="3870904"/>
                    <a:ext cx="1000358" cy="56832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anchor="ctr"/>
                  <a:lstStyle>
                    <a:lvl1pPr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lvl="1" indent="0" algn="ctr" defTabSz="914400" fontAlgn="base">
                      <a:spcBef>
                        <a:spcPts val="11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SzPct val="100000"/>
                    </a:pPr>
                    <a:r>
                      <a:rPr lang="en-US" sz="1100" kern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Trace call visualization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5813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Observability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74657-3E5C-E55D-8AC2-D31DBF69AD33}"/>
              </a:ext>
            </a:extLst>
          </p:cNvPr>
          <p:cNvSpPr/>
          <p:nvPr/>
        </p:nvSpPr>
        <p:spPr>
          <a:xfrm>
            <a:off x="329580" y="1095965"/>
            <a:ext cx="70028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7432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  <a:r>
              <a:rPr lang="en-US" sz="15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quickly identify and debug problems in complex applications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minimizes manual work</a:t>
            </a:r>
          </a:p>
          <a:p>
            <a:pPr marL="800100" lvl="1" indent="-227013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recovery time to return applications to a normal state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mapping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groups related events and issues, making it easier to understand dependencies throughout the stack.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alerting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provides alerts to user-impacting, critical incidents without having to set thresholds.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tracing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every request is traced without sampling to quickly pinpoint the root cause.</a:t>
            </a:r>
          </a:p>
        </p:txBody>
      </p:sp>
    </p:spTree>
    <p:extLst>
      <p:ext uri="{BB962C8B-B14F-4D97-AF65-F5344CB8AC3E}">
        <p14:creationId xmlns:p14="http://schemas.microsoft.com/office/powerpoint/2010/main" val="161397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DCF67E52-2CAE-A594-C8AB-3E447277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A221E832-DC17-1375-7319-A094AF8D4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Instana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Setting up and managing Instana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Monitoring applications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34322</TotalTime>
  <Words>525</Words>
  <Application>Microsoft Macintosh PowerPoint</Application>
  <PresentationFormat>On-screen Show (16:9)</PresentationFormat>
  <Paragraphs>102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70</cp:revision>
  <cp:lastPrinted>2019-04-25T15:14:05Z</cp:lastPrinted>
  <dcterms:created xsi:type="dcterms:W3CDTF">2022-03-29T18:01:34Z</dcterms:created>
  <dcterms:modified xsi:type="dcterms:W3CDTF">2022-06-24T20:54:07Z</dcterms:modified>
</cp:coreProperties>
</file>